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77" r:id="rId9"/>
    <p:sldId id="273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364" autoAdjust="0"/>
  </p:normalViewPr>
  <p:slideViewPr>
    <p:cSldViewPr>
      <p:cViewPr>
        <p:scale>
          <a:sx n="76" d="100"/>
          <a:sy n="76" d="100"/>
        </p:scale>
        <p:origin x="-1584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893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F3DB71-6629-41E5-8312-1FAD38D1DDC2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CD0C1D-7C3F-4BF2-9A65-D23857FF0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80DE5-83A9-4864-8890-75BBBC351AB3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B4F81-9D65-4857-9874-E58A35E81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41092-9505-4276-B203-880F7C800167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9EB4C-D22C-45BC-A5F4-B050E0093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75770-FCD0-4856-96A0-A6A838F2C4EB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5241-0794-413E-84A5-EAF1525EA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FA3BD-B27F-4106-850D-A63F745588A8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E3612-1A95-4512-951E-F8CB1E885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665F-4840-4170-A853-03D094A3D37F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9AF4D-6AAC-424F-99CF-64F2AC243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59D2-86C1-4E1F-B8D1-C691FD4CC0EE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3B30-43FC-43A8-8DB6-97AC67528F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D83E9-7E1B-4ED4-9786-C11421C52070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CDE4-1CD9-4AA4-8E3D-052AFF3F9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BDDF2-4A45-4955-B8BB-3D9DA8F5E63E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D2EDF-CF40-49E8-B3DF-C9F3F44C9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32D09-927D-4DD5-B464-E3753AC7DFF9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B288C-71C2-4538-A2B5-7E708EEFF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1772B-607C-44E4-961F-0780F268B4A0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C3A06-5868-4C4A-91FC-A0DE47B22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8341-BEDA-4F69-A19D-D24C4915AB28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4E20D-427D-42B1-A412-75A43A62A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92604B-372E-41D1-97A1-46A946A460A6}" type="datetimeFigureOut">
              <a:rPr lang="ru-RU"/>
              <a:pPr>
                <a:defRPr/>
              </a:pPr>
              <a:t>24.11.2024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144F24-E831-459B-8692-9632FA62C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49300" y="285750"/>
            <a:ext cx="7772400" cy="2643188"/>
          </a:xfrm>
        </p:spPr>
        <p:txBody>
          <a:bodyPr/>
          <a:lstStyle/>
          <a:p>
            <a:pPr algn="l" eaLnBrk="1" hangingPunct="1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Тема : «</a:t>
            </a:r>
            <a:r>
              <a:rPr lang="ru-RU" sz="3200" dirty="0" smtClean="0"/>
              <a:t>Технология инновационной деятельности педагога дополнительного образования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50" y="4714875"/>
            <a:ext cx="5429250" cy="1752600"/>
          </a:xfrm>
        </p:spPr>
        <p:txBody>
          <a:bodyPr/>
          <a:lstStyle/>
          <a:p>
            <a:pPr marL="26988" eaLnBrk="1" hangingPunct="1">
              <a:lnSpc>
                <a:spcPct val="70000"/>
              </a:lnSpc>
            </a:pPr>
            <a:endParaRPr lang="ru-RU" sz="1700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416225"/>
            <a:ext cx="5656232" cy="40846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1643063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 всего сказанного, можно сделать вывод, что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7129490" cy="3281370"/>
          </a:xfrm>
        </p:spPr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применение разных видов педагогических технологий позволяет развивать познавательные навыки детей, их творческое мышление, умение ориентироваться в информационном пространстве, а также видеть, формулировать и решать проблемы, учится пользоваться приобретенными знаниями для решения новых познавательных и практических задач.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6" name="Рисунок 5" descr="Picture backgroun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572008"/>
            <a:ext cx="207645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714375" y="0"/>
            <a:ext cx="7772400" cy="2214563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Инновация-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428750"/>
            <a:ext cx="6700862" cy="4786332"/>
          </a:xfrm>
        </p:spPr>
        <p:txBody>
          <a:bodyPr/>
          <a:lstStyle/>
          <a:p>
            <a:r>
              <a:rPr lang="ru-RU" sz="2800" b="1" i="1" dirty="0" smtClean="0"/>
              <a:t> («NOVATIO» от латинского –обновление, новинка, изменение)-внедрённое новшество, обеспечивающее качественный рост эффективности процессов или продукции, востребованное рынком.</a:t>
            </a:r>
            <a:r>
              <a:rPr lang="ru-RU" sz="2800" b="1" dirty="0" smtClean="0"/>
              <a:t>   </a:t>
            </a:r>
          </a:p>
          <a:p>
            <a:r>
              <a:rPr lang="ru-RU" sz="2800" b="1" dirty="0" smtClean="0"/>
              <a:t>Инновация – это не всякое новшество или нововведение, а только такое, которое серьезно повышает эффективность действующей системы.</a:t>
            </a:r>
          </a:p>
          <a:p>
            <a:pPr algn="l" eaLnBrk="1" hangingPunct="1"/>
            <a:r>
              <a:rPr lang="ru-RU" dirty="0" smtClean="0"/>
              <a:t>.</a:t>
            </a:r>
            <a:r>
              <a:rPr lang="ru-RU" b="1" dirty="0" smtClean="0"/>
              <a:t> </a:t>
            </a: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sz="3600" smtClean="0">
                <a:solidFill>
                  <a:srgbClr val="0070C0"/>
                </a:solidFill>
                <a:latin typeface="Raleway"/>
              </a:rPr>
              <a:t/>
            </a:r>
            <a:br>
              <a:rPr lang="ru-RU" sz="3600" smtClean="0">
                <a:solidFill>
                  <a:srgbClr val="0070C0"/>
                </a:solidFill>
                <a:latin typeface="Raleway"/>
              </a:rPr>
            </a:br>
            <a:r>
              <a:rPr lang="ru-RU" sz="3600" smtClean="0">
                <a:solidFill>
                  <a:srgbClr val="0070C0"/>
                </a:solidFill>
                <a:latin typeface="+mn-lt"/>
              </a:rPr>
              <a:t>Идей обновления образовательного процесса, </a:t>
            </a:r>
            <a:br>
              <a:rPr lang="ru-RU" sz="3600" smtClean="0">
                <a:solidFill>
                  <a:srgbClr val="0070C0"/>
                </a:solidFill>
                <a:latin typeface="+mn-lt"/>
              </a:rPr>
            </a:br>
            <a:r>
              <a:rPr lang="ru-RU" sz="2400" smtClean="0">
                <a:solidFill>
                  <a:srgbClr val="0070C0"/>
                </a:solidFill>
                <a:latin typeface="+mn-lt"/>
              </a:rPr>
              <a:t>которые педагогу рекомендуется применять в образовательном процессе:</a:t>
            </a:r>
            <a:br>
              <a:rPr lang="ru-RU" sz="2400" smtClean="0">
                <a:solidFill>
                  <a:srgbClr val="0070C0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/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Идея сотворчества педагога и обучающегося;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Идя содружества = педагог + ребенок + родитель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Идея одухотворения, воодушевления ребенка, нацеленная на создание своего «Я»;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Идея воспитания человека своего времени;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Идея развивающегося педагога 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и обучающегося;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Идея сохранения и защиты 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психофизического потенциала;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- Идея участия личности </a:t>
            </a:r>
            <a:br>
              <a:rPr lang="ru-RU" sz="2000" smtClean="0">
                <a:solidFill>
                  <a:srgbClr val="151515"/>
                </a:solidFill>
                <a:latin typeface="+mn-lt"/>
              </a:rPr>
            </a:br>
            <a:r>
              <a:rPr lang="ru-RU" sz="2000" smtClean="0">
                <a:solidFill>
                  <a:srgbClr val="151515"/>
                </a:solidFill>
                <a:latin typeface="+mn-lt"/>
              </a:rPr>
              <a:t>в формировании социума.</a:t>
            </a:r>
            <a:r>
              <a:rPr lang="ru-RU" sz="2400" smtClean="0">
                <a:latin typeface="+mn-lt"/>
                <a:cs typeface="Times New Roman" pitchFamily="18" charset="0"/>
              </a:rPr>
              <a:t/>
            </a:r>
            <a:br>
              <a:rPr lang="ru-RU" sz="2400" smtClean="0">
                <a:latin typeface="+mn-lt"/>
                <a:cs typeface="Times New Roman" pitchFamily="18" charset="0"/>
              </a:rPr>
            </a:br>
            <a:endParaRPr lang="ru-RU" sz="2400" dirty="0" smtClean="0">
              <a:latin typeface="+mn-lt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 l="9398" t="10199" r="7587" b="6265"/>
          <a:stretch>
            <a:fillRect/>
          </a:stretch>
        </p:blipFill>
        <p:spPr bwMode="auto">
          <a:xfrm>
            <a:off x="5143504" y="4286256"/>
            <a:ext cx="3143240" cy="2372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>
          <a:xfrm>
            <a:off x="642938" y="1143000"/>
            <a:ext cx="7772400" cy="5357813"/>
          </a:xfrm>
        </p:spPr>
        <p:txBody>
          <a:bodyPr/>
          <a:lstStyle/>
          <a:p>
            <a:pPr algn="l"/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latin typeface="+mn-lt"/>
              </a:rPr>
            </a:b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Цель -  рассмотреть использование инновационных технологии в системе дополнительного образования детей.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</a:t>
            </a:r>
            <a:r>
              <a:rPr lang="ru-RU" sz="2000" dirty="0" smtClean="0">
                <a:latin typeface="+mn-lt"/>
              </a:rPr>
              <a:t>Достижение сформулированной цели потребовало постановки и решения следующих </a:t>
            </a:r>
            <a:r>
              <a:rPr lang="ru-RU" sz="2000" b="1" dirty="0" smtClean="0">
                <a:latin typeface="+mn-lt"/>
              </a:rPr>
              <a:t>задач: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рассмотреть источники инноваций в сфере дополнительного образования;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направления инновационной деятельности в учреждениях дополнительного образования детей;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содержание педагогической деятельности в инновационном образовательном процессе;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описать опыт работы 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/>
          </a:p>
        </p:txBody>
      </p:sp>
      <p:pic>
        <p:nvPicPr>
          <p:cNvPr id="1024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000504"/>
            <a:ext cx="2323500" cy="230026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500042"/>
            <a:ext cx="607221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+mn-lt"/>
              </a:rPr>
              <a:t>Что должен знать педагог – это то что объектом инновационного процесса являются </a:t>
            </a:r>
            <a:r>
              <a:rPr lang="ru-RU" sz="3600" b="1" dirty="0" smtClean="0">
                <a:latin typeface="+mn-lt"/>
              </a:rPr>
              <a:t>дети!</a:t>
            </a:r>
            <a:endParaRPr lang="ru-RU" dirty="0" smtClean="0">
              <a:latin typeface="+mn-lt"/>
            </a:endParaRPr>
          </a:p>
          <a:p>
            <a:r>
              <a:rPr lang="ru-RU" sz="2000" b="1" dirty="0" smtClean="0">
                <a:latin typeface="+mn-lt"/>
              </a:rPr>
              <a:t>Инновационная деятельность</a:t>
            </a:r>
            <a:r>
              <a:rPr lang="ru-RU" sz="2000" dirty="0" smtClean="0">
                <a:latin typeface="+mn-lt"/>
              </a:rPr>
              <a:t> – целенаправленная деятельность, основанная на осмыслении (рефлексии) своего собственного практического опыта при помощи сравнения и изучения, изменения и развития образовательного процесса с целью достижения более высоких результатов, получения нового знания, качественно иной педагогической практики.</a:t>
            </a:r>
            <a:r>
              <a:rPr lang="ru-RU" sz="2000" b="1" i="1" dirty="0" smtClean="0"/>
              <a:t> </a:t>
            </a:r>
          </a:p>
          <a:p>
            <a:r>
              <a:rPr lang="ru-RU" sz="2000" b="1" i="1" dirty="0" smtClean="0">
                <a:latin typeface="+mn-lt"/>
              </a:rPr>
              <a:t>Инновационная деятельность </a:t>
            </a:r>
            <a:r>
              <a:rPr lang="ru-RU" sz="2000" i="1" dirty="0" smtClean="0">
                <a:latin typeface="+mn-lt"/>
              </a:rPr>
              <a:t>– всякая деятельность, приводящая к существенным изменениям по сравнению с традицией.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-428625"/>
            <a:ext cx="7772400" cy="20716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1571625"/>
            <a:ext cx="6400800" cy="39290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643050"/>
            <a:ext cx="750099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+mn-lt"/>
              </a:rPr>
              <a:t>Инновационная деятельность педагога зависит:</a:t>
            </a:r>
            <a:endParaRPr lang="ru-RU" sz="2000" dirty="0" smtClean="0">
              <a:latin typeface="+mn-lt"/>
            </a:endParaRPr>
          </a:p>
          <a:p>
            <a:pPr algn="just"/>
            <a:r>
              <a:rPr lang="ru-RU" sz="2000" dirty="0" smtClean="0">
                <a:latin typeface="+mn-lt"/>
              </a:rPr>
              <a:t>-от уровня </a:t>
            </a:r>
            <a:r>
              <a:rPr lang="ru-RU" sz="2000" b="1" dirty="0" smtClean="0">
                <a:latin typeface="+mn-lt"/>
              </a:rPr>
              <a:t>личностной готовности педагога </a:t>
            </a:r>
            <a:r>
              <a:rPr lang="ru-RU" sz="2000" dirty="0" smtClean="0">
                <a:latin typeface="+mn-lt"/>
              </a:rPr>
              <a:t>к этой деятельности, совокупности качеств педагога, которые направлены на совершенствование собственной педагогической деятельности:</a:t>
            </a:r>
          </a:p>
          <a:p>
            <a:pPr algn="just"/>
            <a:r>
              <a:rPr lang="ru-RU" sz="2000" dirty="0" smtClean="0">
                <a:latin typeface="+mn-lt"/>
              </a:rPr>
              <a:t>-</a:t>
            </a:r>
            <a:r>
              <a:rPr lang="ru-RU" sz="2000" b="1" dirty="0" smtClean="0">
                <a:latin typeface="+mn-lt"/>
              </a:rPr>
              <a:t>личностные качества </a:t>
            </a:r>
            <a:r>
              <a:rPr lang="ru-RU" sz="2000" dirty="0" smtClean="0">
                <a:latin typeface="+mn-lt"/>
              </a:rPr>
              <a:t>(работоспособность, готовность к творчеству, высокий эмоциональный статус);</a:t>
            </a:r>
          </a:p>
          <a:p>
            <a:pPr algn="just"/>
            <a:r>
              <a:rPr lang="ru-RU" sz="2000" dirty="0" smtClean="0">
                <a:latin typeface="+mn-lt"/>
              </a:rPr>
              <a:t>- </a:t>
            </a:r>
            <a:r>
              <a:rPr lang="ru-RU" sz="2000" b="1" dirty="0" smtClean="0">
                <a:latin typeface="+mn-lt"/>
              </a:rPr>
              <a:t>специальные качества </a:t>
            </a:r>
            <a:r>
              <a:rPr lang="ru-RU" sz="2000" dirty="0" smtClean="0">
                <a:latin typeface="+mn-lt"/>
              </a:rPr>
              <a:t>( знание новых технологий, овладение новыми методами обучения, умение анализировать и выявлять причины недостатков, находить актуальные проблемы образования и реализовать эффективные способы их решения).</a:t>
            </a:r>
          </a:p>
          <a:p>
            <a:pPr algn="just"/>
            <a:r>
              <a:rPr lang="ru-RU" sz="2000" dirty="0" smtClean="0">
                <a:latin typeface="+mn-lt"/>
              </a:rPr>
              <a:t>- помощь в получении информации об инновационных технологиях;</a:t>
            </a:r>
          </a:p>
        </p:txBody>
      </p:sp>
      <p:pic>
        <p:nvPicPr>
          <p:cNvPr id="7" name="Рисунок 6" descr="Picture backgroun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14290"/>
            <a:ext cx="19621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/>
          </p:nvPr>
        </p:nvSpPr>
        <p:spPr>
          <a:xfrm>
            <a:off x="500063" y="500063"/>
            <a:ext cx="7772400" cy="1571615"/>
          </a:xfrm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rgbClr val="0070C0"/>
                </a:solidFill>
              </a:rPr>
              <a:t/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Инновация не является инновацией, пока она успешно не внедрена и не начала приносить пользую</a:t>
            </a:r>
            <a:br>
              <a:rPr lang="ru-RU" sz="3200" dirty="0" smtClean="0">
                <a:solidFill>
                  <a:srgbClr val="0070C0"/>
                </a:solidFill>
              </a:rPr>
            </a:br>
            <a:endParaRPr lang="ru-RU" sz="3200" dirty="0" smtClean="0">
              <a:solidFill>
                <a:srgbClr val="0070C0"/>
              </a:solidFill>
            </a:endParaRPr>
          </a:p>
        </p:txBody>
      </p:sp>
      <p:sp>
        <p:nvSpPr>
          <p:cNvPr id="2457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7258056" cy="5000660"/>
          </a:xfrm>
        </p:spPr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Виды инновации:</a:t>
            </a:r>
          </a:p>
          <a:p>
            <a:pPr algn="l"/>
            <a:r>
              <a:rPr lang="ru-RU" b="1" dirty="0" smtClean="0"/>
              <a:t>-</a:t>
            </a:r>
            <a:r>
              <a:rPr lang="ru-RU" sz="1900" b="1" dirty="0" smtClean="0">
                <a:solidFill>
                  <a:schemeClr val="tx1"/>
                </a:solidFill>
              </a:rPr>
              <a:t>организационно – управленческие; -</a:t>
            </a:r>
            <a:r>
              <a:rPr lang="ru-RU" sz="1900" b="1" dirty="0" err="1" smtClean="0">
                <a:solidFill>
                  <a:schemeClr val="tx1"/>
                </a:solidFill>
              </a:rPr>
              <a:t>технико</a:t>
            </a:r>
            <a:r>
              <a:rPr lang="ru-RU" sz="1900" b="1" dirty="0" smtClean="0">
                <a:solidFill>
                  <a:schemeClr val="tx1"/>
                </a:solidFill>
              </a:rPr>
              <a:t> – технологические;</a:t>
            </a:r>
          </a:p>
          <a:p>
            <a:pPr algn="l"/>
            <a:r>
              <a:rPr lang="ru-RU" sz="1900" b="1" dirty="0" smtClean="0">
                <a:solidFill>
                  <a:schemeClr val="tx1"/>
                </a:solidFill>
              </a:rPr>
              <a:t>- социально – экономические; -педагогические;</a:t>
            </a:r>
          </a:p>
          <a:p>
            <a:r>
              <a:rPr lang="ru-RU" sz="1900" b="1" dirty="0" smtClean="0">
                <a:solidFill>
                  <a:srgbClr val="0070C0"/>
                </a:solidFill>
              </a:rPr>
              <a:t>Из этих видов нас интересует педагогические инновации.</a:t>
            </a:r>
          </a:p>
          <a:p>
            <a:pPr algn="l"/>
            <a:r>
              <a:rPr lang="ru-RU" sz="1900" b="1" i="1" dirty="0" smtClean="0">
                <a:solidFill>
                  <a:srgbClr val="0070C0"/>
                </a:solidFill>
              </a:rPr>
              <a:t>Педагогическая инновация </a:t>
            </a:r>
            <a:r>
              <a:rPr lang="ru-RU" sz="1900" b="1" i="1" dirty="0" smtClean="0"/>
              <a:t>– это нововведение в области педагогики, целенаправленное прогрессивное изменение, вносящее в образовательную среду стабильные элементы (новшества), улучшающие характеристики, как отдельных ее компонентов, так и самой образовательной системы в целом.</a:t>
            </a:r>
            <a:endParaRPr lang="ru-RU" sz="1900" b="1" dirty="0" smtClean="0"/>
          </a:p>
          <a:p>
            <a:pPr algn="l"/>
            <a:r>
              <a:rPr lang="ru-RU" sz="1900" b="1" i="1" dirty="0" smtClean="0">
                <a:solidFill>
                  <a:srgbClr val="0070C0"/>
                </a:solidFill>
              </a:rPr>
              <a:t>Педагогические инновации </a:t>
            </a:r>
            <a:r>
              <a:rPr lang="ru-RU" sz="1900" b="1" i="1" dirty="0" smtClean="0"/>
              <a:t>– нововведение, новшество, передовой педагогический опыт, новаторство, направленное на совершенствование педагогического процесса.</a:t>
            </a:r>
            <a:endParaRPr lang="ru-RU" sz="1900" b="1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Педагогическая технология</a:t>
            </a:r>
            <a:r>
              <a:rPr lang="ru-RU" sz="2000" b="1" dirty="0" smtClean="0">
                <a:solidFill>
                  <a:srgbClr val="0070C0"/>
                </a:solidFill>
              </a:rPr>
              <a:t> – </a:t>
            </a:r>
            <a:r>
              <a:rPr lang="ru-RU" sz="2000" b="1" i="1" dirty="0" smtClean="0">
                <a:solidFill>
                  <a:srgbClr val="0070C0"/>
                </a:solidFill>
              </a:rPr>
              <a:t>специальный набор форм, методов, приемов и способов обучения и воспитательных средств, системно используемых в образовательном процессе</a:t>
            </a:r>
            <a:r>
              <a:rPr lang="ru-RU" sz="2000" b="1" dirty="0" smtClean="0">
                <a:solidFill>
                  <a:srgbClr val="0070C0"/>
                </a:solidFill>
              </a:rPr>
              <a:t>.</a:t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</a:rPr>
              <a:t>Это один из способов воздействия на процессы развития, обучения и воспитания ребенка.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txBody>
          <a:bodyPr/>
          <a:lstStyle/>
          <a:p>
            <a:pPr algn="ctr">
              <a:buNone/>
            </a:pPr>
            <a:r>
              <a:rPr lang="ru-RU" sz="2000" b="1" i="1" dirty="0" smtClean="0"/>
              <a:t>Инновационные технологии, методы и формы:</a:t>
            </a:r>
          </a:p>
          <a:p>
            <a:r>
              <a:rPr lang="ru-RU" sz="2000" dirty="0" smtClean="0"/>
              <a:t> </a:t>
            </a:r>
            <a:r>
              <a:rPr lang="ru-RU" sz="2000" b="1" i="1" dirty="0" smtClean="0"/>
              <a:t>Личностно ориентированные технологии;</a:t>
            </a:r>
          </a:p>
          <a:p>
            <a:r>
              <a:rPr lang="ru-RU" sz="2000" b="1" i="1" dirty="0" smtClean="0"/>
              <a:t> Интегрированные занятия;</a:t>
            </a:r>
            <a:r>
              <a:rPr lang="ru-RU" sz="2000" b="1" dirty="0" smtClean="0"/>
              <a:t> </a:t>
            </a:r>
          </a:p>
          <a:p>
            <a:r>
              <a:rPr lang="ru-RU" sz="2000" b="1" dirty="0" smtClean="0"/>
              <a:t>Проектные технологии;</a:t>
            </a:r>
          </a:p>
          <a:p>
            <a:r>
              <a:rPr lang="ru-RU" sz="2000" b="1" i="1" dirty="0" smtClean="0"/>
              <a:t>Исследовательские и практические работ</a:t>
            </a:r>
            <a:r>
              <a:rPr lang="ru-RU" sz="2000" b="1" dirty="0" smtClean="0"/>
              <a:t>ы;</a:t>
            </a:r>
          </a:p>
          <a:p>
            <a:r>
              <a:rPr lang="ru-RU" sz="2000" b="1" i="1" dirty="0" smtClean="0"/>
              <a:t>Информационно-коммуникативные технологии;</a:t>
            </a:r>
          </a:p>
          <a:p>
            <a:r>
              <a:rPr lang="ru-RU" sz="2000" b="1" i="1" dirty="0" smtClean="0"/>
              <a:t>Интерактивные подходы;</a:t>
            </a:r>
          </a:p>
          <a:p>
            <a:r>
              <a:rPr lang="ru-RU" sz="2000" b="1" i="1" dirty="0" smtClean="0"/>
              <a:t>Учение через обучение;</a:t>
            </a:r>
          </a:p>
          <a:p>
            <a:r>
              <a:rPr lang="ru-RU" sz="2000" b="1" i="1" dirty="0" smtClean="0"/>
              <a:t>Технология парного обучения</a:t>
            </a:r>
            <a:r>
              <a:rPr lang="ru-RU" sz="2000" b="1" dirty="0" smtClean="0"/>
              <a:t>;</a:t>
            </a:r>
          </a:p>
          <a:p>
            <a:r>
              <a:rPr lang="ru-RU" sz="2000" b="1" i="1" dirty="0" smtClean="0"/>
              <a:t>Работа в малых группах;</a:t>
            </a:r>
          </a:p>
          <a:p>
            <a:r>
              <a:rPr lang="ru-RU" sz="2000" b="1" i="1" dirty="0" smtClean="0"/>
              <a:t>Профильное обучение;</a:t>
            </a:r>
          </a:p>
          <a:p>
            <a:r>
              <a:rPr lang="ru-RU" sz="2000" b="1" i="1" dirty="0" err="1" smtClean="0"/>
              <a:t>Интернет-технологии</a:t>
            </a:r>
            <a:r>
              <a:rPr lang="ru-RU" sz="2000" b="1" i="1" dirty="0" smtClean="0"/>
              <a:t>.</a:t>
            </a:r>
            <a:endParaRPr lang="ru-RU" sz="2000" b="1" dirty="0"/>
          </a:p>
        </p:txBody>
      </p:sp>
      <p:pic>
        <p:nvPicPr>
          <p:cNvPr id="4" name="Рисунок 3" descr="Picture background"/>
          <p:cNvPicPr/>
          <p:nvPr/>
        </p:nvPicPr>
        <p:blipFill>
          <a:blip r:embed="rId2"/>
          <a:srcRect l="20035" r="21741"/>
          <a:stretch>
            <a:fillRect/>
          </a:stretch>
        </p:blipFill>
        <p:spPr bwMode="auto">
          <a:xfrm>
            <a:off x="4929190" y="4357694"/>
            <a:ext cx="2402417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dirty="0" smtClean="0"/>
              <a:t>  Список используемой литературы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285875"/>
            <a:ext cx="8286750" cy="5097463"/>
          </a:xfrm>
        </p:spPr>
        <p:txBody>
          <a:bodyPr rtlCol="0">
            <a:noAutofit/>
          </a:bodyPr>
          <a:lstStyle/>
          <a:p>
            <a:r>
              <a:rPr lang="ru-RU" sz="1300" b="1" dirty="0" smtClean="0"/>
              <a:t>Ожегов</a:t>
            </a:r>
            <a:r>
              <a:rPr lang="ru-RU" sz="1300" b="1" dirty="0" smtClean="0"/>
              <a:t>, С.И. Словарь русского языка/ С. И. Ожегов. – М.: 1978. – с.381.</a:t>
            </a:r>
          </a:p>
          <a:p>
            <a:r>
              <a:rPr lang="ru-RU" sz="1300" b="1" dirty="0" smtClean="0"/>
              <a:t>Закон Российской Федерации «Об образовании», ст.32, п.2.</a:t>
            </a:r>
          </a:p>
          <a:p>
            <a:r>
              <a:rPr lang="ru-RU" sz="1300" b="1" dirty="0" smtClean="0"/>
              <a:t>Иващенко </a:t>
            </a:r>
            <a:r>
              <a:rPr lang="ru-RU" sz="1300" b="1" dirty="0" smtClean="0"/>
              <a:t>В.Н.Инновации в </a:t>
            </a:r>
            <a:r>
              <a:rPr lang="ru-RU" sz="1300" b="1" dirty="0" err="1" smtClean="0"/>
              <a:t>образовании:общее</a:t>
            </a:r>
            <a:r>
              <a:rPr lang="ru-RU" sz="1300" b="1" dirty="0" smtClean="0"/>
              <a:t> и дополнительное образование детей: </a:t>
            </a:r>
            <a:r>
              <a:rPr lang="ru-RU" sz="1300" b="1" dirty="0" err="1" smtClean="0"/>
              <a:t>учебно</a:t>
            </a:r>
            <a:r>
              <a:rPr lang="ru-RU" sz="1300" b="1" dirty="0" smtClean="0"/>
              <a:t>- </a:t>
            </a:r>
            <a:r>
              <a:rPr lang="ru-RU" sz="1300" b="1" dirty="0" err="1" smtClean="0"/>
              <a:t>методическре</a:t>
            </a:r>
            <a:r>
              <a:rPr lang="ru-RU" sz="1300" b="1" dirty="0" smtClean="0"/>
              <a:t> </a:t>
            </a:r>
            <a:r>
              <a:rPr lang="ru-RU" sz="1300" b="1" dirty="0" err="1" smtClean="0"/>
              <a:t>пособие.-Ростов</a:t>
            </a:r>
            <a:r>
              <a:rPr lang="ru-RU" sz="1300" b="1" dirty="0" smtClean="0"/>
              <a:t> Р\Д: Феникс, 2011.-341 с.</a:t>
            </a:r>
          </a:p>
          <a:p>
            <a:r>
              <a:rPr lang="ru-RU" sz="1300" b="1" dirty="0" smtClean="0"/>
              <a:t> Инновационные педагогические технологии в современной школе : [сб. </a:t>
            </a:r>
            <a:r>
              <a:rPr lang="ru-RU" sz="1300" b="1" dirty="0" err="1" smtClean="0"/>
              <a:t>науч</a:t>
            </a:r>
            <a:r>
              <a:rPr lang="ru-RU" sz="1300" b="1" dirty="0" smtClean="0"/>
              <a:t>. тр.] / Чуваш. </a:t>
            </a:r>
            <a:r>
              <a:rPr lang="ru-RU" sz="1300" b="1" dirty="0" err="1" smtClean="0"/>
              <a:t>гос</a:t>
            </a:r>
            <a:r>
              <a:rPr lang="ru-RU" sz="1300" b="1" dirty="0" smtClean="0"/>
              <a:t>. </a:t>
            </a:r>
            <a:r>
              <a:rPr lang="ru-RU" sz="1300" b="1" dirty="0" err="1" smtClean="0"/>
              <a:t>пед</a:t>
            </a:r>
            <a:r>
              <a:rPr lang="ru-RU" sz="1300" b="1" dirty="0" smtClean="0"/>
              <a:t>. </a:t>
            </a:r>
            <a:r>
              <a:rPr lang="ru-RU" sz="1300" b="1" dirty="0" err="1" smtClean="0"/>
              <a:t>ин-т</a:t>
            </a:r>
            <a:r>
              <a:rPr lang="ru-RU" sz="1300" b="1" dirty="0" smtClean="0"/>
              <a:t> ; [отв. ред. О. Г. Максимова]. – Чебоксары : ЧГПИ, 1996. – 123 с.</a:t>
            </a:r>
          </a:p>
          <a:p>
            <a:r>
              <a:rPr lang="ru-RU" sz="1300" b="1" dirty="0" smtClean="0"/>
              <a:t> </a:t>
            </a:r>
            <a:r>
              <a:rPr lang="ru-RU" sz="1300" b="1" dirty="0" err="1" smtClean="0"/>
              <a:t>Сластёнин</a:t>
            </a:r>
            <a:r>
              <a:rPr lang="ru-RU" sz="1300" b="1" dirty="0" smtClean="0"/>
              <a:t>, В. А. Педагогика/ В. А. </a:t>
            </a:r>
            <a:r>
              <a:rPr lang="ru-RU" sz="1300" b="1" dirty="0" err="1" smtClean="0"/>
              <a:t>Сластёнин</a:t>
            </a:r>
            <a:r>
              <a:rPr lang="ru-RU" sz="1300" b="1" dirty="0" smtClean="0"/>
              <a:t>. – М.:  Школа-Пресс, 2000 г.– с. 492.</a:t>
            </a:r>
          </a:p>
          <a:p>
            <a:r>
              <a:rPr lang="ru-RU" sz="1300" b="1" dirty="0" err="1" smtClean="0"/>
              <a:t>Рапацевич</a:t>
            </a:r>
            <a:r>
              <a:rPr lang="ru-RU" sz="1300" b="1" dirty="0" smtClean="0"/>
              <a:t>, Е. С. Педагогика. Большая современная энциклопедия/Е. С. </a:t>
            </a:r>
            <a:r>
              <a:rPr lang="ru-RU" sz="1300" b="1" dirty="0" err="1" smtClean="0"/>
              <a:t>Рапацевич</a:t>
            </a:r>
            <a:r>
              <a:rPr lang="ru-RU" sz="1300" b="1" dirty="0" smtClean="0"/>
              <a:t>.– Минск: Современное слово. – 2005.– с. 198.</a:t>
            </a:r>
          </a:p>
          <a:p>
            <a:r>
              <a:rPr lang="ru-RU" sz="1300" b="1" dirty="0" err="1" smtClean="0"/>
              <a:t>Тюнников</a:t>
            </a:r>
            <a:r>
              <a:rPr lang="ru-RU" sz="1300" b="1" dirty="0" smtClean="0"/>
              <a:t>, Ю. С. Анализ инновационной деятельности общеобразовательного учреждения: сценарий, подход/ Ю. С. </a:t>
            </a:r>
            <a:r>
              <a:rPr lang="ru-RU" sz="1300" b="1" dirty="0" err="1" smtClean="0"/>
              <a:t>Тюнников</a:t>
            </a:r>
            <a:r>
              <a:rPr lang="ru-RU" sz="1300" b="1" dirty="0" smtClean="0"/>
              <a:t>// Стандарты и мониторинг в образовании. – 2004. –№ 5. – с. 10.</a:t>
            </a:r>
          </a:p>
          <a:p>
            <a:r>
              <a:rPr lang="ru-RU" sz="1300" b="1" dirty="0" smtClean="0"/>
              <a:t>Лазарев, В. С. понятие педагогической и инновационной системы школы/ В. С. Лазарев// Сельская школа. – 2003. – № 1. – с. 4.</a:t>
            </a:r>
          </a:p>
          <a:p>
            <a:r>
              <a:rPr lang="ru-RU" sz="1300" b="1" dirty="0" smtClean="0"/>
              <a:t>Мухина, С. А. Нетрадиционные педагогические технологии в обучении : [учеб. пособие для сред. проф. заведений] / С. А. Мухина, А. А. Соловьева. – Ростов </a:t>
            </a:r>
            <a:r>
              <a:rPr lang="ru-RU" sz="1300" b="1" dirty="0" err="1" smtClean="0"/>
              <a:t>н</a:t>
            </a:r>
            <a:r>
              <a:rPr lang="ru-RU" sz="1300" b="1" dirty="0" smtClean="0"/>
              <a:t>/Д : Феникс, 2004. – 379 с. : ил. – (Серия "Среднее профессиональное образование"). – </a:t>
            </a:r>
            <a:r>
              <a:rPr lang="ru-RU" sz="1300" b="1" dirty="0" err="1" smtClean="0"/>
              <a:t>Библиогр</a:t>
            </a:r>
            <a:r>
              <a:rPr lang="ru-RU" sz="1300" b="1" dirty="0" smtClean="0"/>
              <a:t>.: с. 376—377.</a:t>
            </a:r>
          </a:p>
          <a:p>
            <a:r>
              <a:rPr lang="ru-RU" sz="1300" b="1" dirty="0" smtClean="0"/>
              <a:t> Яковлев, Р. Я. Философия образования: традиции и инновации / Р. Я. Яковлев. – Чебоксары : [б. и.], 2002. – 275 с. – </a:t>
            </a:r>
            <a:r>
              <a:rPr lang="ru-RU" sz="1300" b="1" dirty="0" err="1" smtClean="0"/>
              <a:t>Библиогр</a:t>
            </a:r>
            <a:r>
              <a:rPr lang="ru-RU" sz="1300" b="1" dirty="0" smtClean="0"/>
              <a:t>.: с. 261—264.</a:t>
            </a:r>
          </a:p>
          <a:p>
            <a:r>
              <a:rPr lang="ru-RU" sz="1300" b="1" dirty="0" smtClean="0"/>
              <a:t>к.х."3"-1,ч.з.-3,фтп-1,ч.з."3"-2,корп."4"-2,ч.з."5"-1</a:t>
            </a:r>
          </a:p>
          <a:p>
            <a:r>
              <a:rPr lang="ru-RU" sz="1300" b="1" dirty="0" smtClean="0"/>
              <a:t>  </a:t>
            </a:r>
            <a:r>
              <a:rPr lang="ru-RU" sz="1300" b="1" dirty="0" smtClean="0"/>
              <a:t>Ерофеева</a:t>
            </a:r>
            <a:r>
              <a:rPr lang="ru-RU" sz="1300" b="1" dirty="0" smtClean="0"/>
              <a:t>, Н.И.Управление проектами в образовании/Н.И.Ерофеева//Народное образование.–2002.–№ 5.– с. 96</a:t>
            </a:r>
          </a:p>
          <a:p>
            <a:r>
              <a:rPr lang="ru-RU" sz="1300" b="1" dirty="0" smtClean="0"/>
              <a:t>  </a:t>
            </a:r>
            <a:r>
              <a:rPr lang="ru-RU" sz="1300" b="1" dirty="0" smtClean="0"/>
              <a:t> </a:t>
            </a:r>
            <a:r>
              <a:rPr lang="ru-RU" sz="1300" b="1" dirty="0" smtClean="0"/>
              <a:t>Новиков, А. М. Организация опытно-экспериментальной работы на базе образовательного учреждения/ А. М. Новиков// Дополнительное образование. – 2002. – № 6. – с. 55.</a:t>
            </a:r>
          </a:p>
          <a:p>
            <a:r>
              <a:rPr lang="ru-RU" sz="1300" b="1" dirty="0" smtClean="0"/>
              <a:t>    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781</TotalTime>
  <Words>179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               Тема : «Технология инновационной деятельности педагога дополнительного образования»  </vt:lpstr>
      <vt:lpstr>Инновация-</vt:lpstr>
      <vt:lpstr> Идей обновления образовательного процесса,  которые педагогу рекомендуется применять в образовательном процессе:  - Идея сотворчества педагога и обучающегося; - Идя содружества = педагог + ребенок + родитель - Идея одухотворения, воодушевления ребенка, нацеленная на создание своего «Я»; - Идея воспитания человека своего времени; - Идея развивающегося педагога  и обучающегося; - Идея сохранения и защиты  психофизического потенциала; - Идея участия личности  в формировании социума. </vt:lpstr>
      <vt:lpstr> Цель -  рассмотреть использование инновационных технологии в системе дополнительного образования детей.  Достижение сформулированной цели потребовало постановки и решения следующих задач: - рассмотреть источники инноваций в сфере дополнительного образования; - направления инновационной деятельности в учреждениях дополнительного образования детей; - содержание педагогической деятельности в инновационном образовательном процессе; - описать опыт работы .      </vt:lpstr>
      <vt:lpstr> </vt:lpstr>
      <vt:lpstr>   </vt:lpstr>
      <vt:lpstr> Инновация не является инновацией, пока она успешно не внедрена и не начала приносить пользую </vt:lpstr>
      <vt:lpstr>Педагогическая технология – специальный набор форм, методов, приемов и способов обучения и воспитательных средств, системно используемых в образовательном процессе. Это один из способов воздействия на процессы развития, обучения и воспитания ребенка.</vt:lpstr>
      <vt:lpstr>  Список используемой литературы</vt:lpstr>
      <vt:lpstr>Из всего сказанного, можно сделать вывод, что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«Работа с детьми, имеющими  ограниченные возможности здоровья» Тема : «Воспитание толерантности у детей  старшего дошкольного возраста с ОВЗ»</dc:title>
  <dc:creator>Пользователь</dc:creator>
  <cp:lastModifiedBy>User</cp:lastModifiedBy>
  <cp:revision>90</cp:revision>
  <dcterms:created xsi:type="dcterms:W3CDTF">2014-05-15T17:02:39Z</dcterms:created>
  <dcterms:modified xsi:type="dcterms:W3CDTF">2024-11-24T17:35:59Z</dcterms:modified>
</cp:coreProperties>
</file>